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78" d="100"/>
          <a:sy n="78" d="100"/>
        </p:scale>
        <p:origin x="10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E2727-60BB-481B-AF4B-B1BEF515DEA4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3C7B7-23D2-4CC8-A87A-B0A5DC7AD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29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3C7B7-23D2-4CC8-A87A-B0A5DC7AD2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56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B1DA-9E1E-4419-BED9-C24B96294EC6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C52-3DDD-45B4-9D18-ECCC5D446B73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EA3B-D75F-4225-B232-F8BA903846C1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D3BF-1E1D-4C76-997D-BD02B3685E0D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D56E9-006C-4C53-9071-363A8233BD1D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EC61-A8B3-40AF-A5D7-CD7C02DE2CFB}" type="datetime1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8FF7-9868-4007-B42F-4CFBB8EB14AB}" type="datetime1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F5BF-4137-4597-A81D-80C664900730}" type="datetime1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19E5-A29D-477E-8F21-C57516CFE26F}" type="datetime1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9567-419E-4177-A66F-EC36AE97C407}" type="datetime1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7040-34C9-4A7A-AD0D-71A55AB16435}" type="datetime1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A0EEA-97A5-4D47-9942-2D5FB69CD91D}" type="datetime1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1981200"/>
            <a:ext cx="6400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APD simulations using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Silvaco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err="1">
                <a:latin typeface="Arial" pitchFamily="34" charset="0"/>
                <a:cs typeface="Arial" pitchFamily="34" charset="0"/>
              </a:rPr>
              <a:t>Ranjit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Dalal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32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Delhi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Univ.)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16-3-2016 Meeting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Edge-TCT for APD</a:t>
            </a:r>
            <a:endParaRPr lang="en-US" sz="3200" dirty="0"/>
          </a:p>
        </p:txBody>
      </p:sp>
      <p:pic>
        <p:nvPicPr>
          <p:cNvPr id="5" name="Picture 4" descr="Str.png"/>
          <p:cNvPicPr>
            <a:picLocks noChangeAspect="1"/>
          </p:cNvPicPr>
          <p:nvPr/>
        </p:nvPicPr>
        <p:blipFill>
          <a:blip r:embed="rId2"/>
          <a:srcRect l="1600" t="2400" r="3200" b="2400"/>
          <a:stretch>
            <a:fillRect/>
          </a:stretch>
        </p:blipFill>
        <p:spPr>
          <a:xfrm>
            <a:off x="3703320" y="685800"/>
            <a:ext cx="5440680" cy="362712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3505200" y="1905000"/>
            <a:ext cx="510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1904286"/>
            <a:ext cx="910659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Laser</a:t>
            </a:r>
          </a:p>
          <a:p>
            <a:pPr>
              <a:buFontTx/>
              <a:buChar char="-"/>
            </a:pPr>
            <a:r>
              <a:rPr lang="en-US" dirty="0" smtClean="0"/>
              <a:t>1060nm</a:t>
            </a:r>
          </a:p>
          <a:p>
            <a:pPr>
              <a:buFontTx/>
              <a:buChar char="-"/>
            </a:pPr>
            <a:r>
              <a:rPr lang="en-US" dirty="0" smtClean="0"/>
              <a:t> Laser Width = 1micron</a:t>
            </a:r>
          </a:p>
          <a:p>
            <a:pPr>
              <a:buFontTx/>
              <a:buChar char="-"/>
            </a:pPr>
            <a:r>
              <a:rPr lang="en-US" dirty="0" smtClean="0"/>
              <a:t> Position = 10µm to 160µm</a:t>
            </a:r>
          </a:p>
          <a:p>
            <a:pPr>
              <a:buFontTx/>
              <a:buChar char="-"/>
            </a:pPr>
            <a:r>
              <a:rPr lang="en-US" dirty="0" smtClean="0"/>
              <a:t> Bias  = 1600V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Gain = Total collected charge (with multiplication on)/ Collected charge (without multiplication)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838200"/>
            <a:ext cx="2423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APD Bulk = 1.4e14cm-3</a:t>
            </a:r>
          </a:p>
          <a:p>
            <a:r>
              <a:rPr lang="en-US" dirty="0" smtClean="0"/>
              <a:t>Junction Depth =  57µm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			</a:t>
            </a:r>
            <a:r>
              <a:rPr lang="en-US" sz="3200" dirty="0" err="1" smtClean="0"/>
              <a:t>EdgeTCT</a:t>
            </a:r>
            <a:r>
              <a:rPr lang="en-US" sz="3200" dirty="0" smtClean="0"/>
              <a:t> for APD</a:t>
            </a:r>
            <a:endParaRPr lang="en-US" sz="3200" dirty="0"/>
          </a:p>
        </p:txBody>
      </p:sp>
      <p:pic>
        <p:nvPicPr>
          <p:cNvPr id="3" name="Picture 2" descr="E-field-for-1600V-junct-57um-bulk-1.4e14cm-3.png"/>
          <p:cNvPicPr>
            <a:picLocks noChangeAspect="1"/>
          </p:cNvPicPr>
          <p:nvPr/>
        </p:nvPicPr>
        <p:blipFill>
          <a:blip r:embed="rId2"/>
          <a:srcRect l="1600" t="2400" r="1600" b="2400"/>
          <a:stretch>
            <a:fillRect/>
          </a:stretch>
        </p:blipFill>
        <p:spPr>
          <a:xfrm>
            <a:off x="1752600" y="1143000"/>
            <a:ext cx="5532120" cy="36271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22366" y="4800600"/>
            <a:ext cx="329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field inside APD bulk for 1600V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638800"/>
            <a:ext cx="91214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High multiplication is expected for </a:t>
            </a:r>
            <a:r>
              <a:rPr lang="en-US" dirty="0" err="1" smtClean="0"/>
              <a:t>eTCT</a:t>
            </a:r>
            <a:r>
              <a:rPr lang="en-US" dirty="0" smtClean="0"/>
              <a:t> locations near to surface</a:t>
            </a:r>
          </a:p>
          <a:p>
            <a:pPr>
              <a:buFontTx/>
              <a:buChar char="-"/>
            </a:pPr>
            <a:r>
              <a:rPr lang="en-US" dirty="0" smtClean="0"/>
              <a:t> No multiplication for laser positions above 100µm (as electrons will be collected at n+ without</a:t>
            </a:r>
          </a:p>
          <a:p>
            <a:r>
              <a:rPr lang="en-US" dirty="0" smtClean="0"/>
              <a:t>   any multiplication)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28956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p+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28194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n+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			</a:t>
            </a:r>
            <a:r>
              <a:rPr lang="en-US" sz="3200" dirty="0" err="1" smtClean="0"/>
              <a:t>EdgeTCT</a:t>
            </a:r>
            <a:r>
              <a:rPr lang="en-US" sz="3200" dirty="0" smtClean="0"/>
              <a:t> for APD</a:t>
            </a:r>
            <a:endParaRPr lang="en-US" sz="3200" dirty="0"/>
          </a:p>
        </p:txBody>
      </p:sp>
      <p:pic>
        <p:nvPicPr>
          <p:cNvPr id="5" name="Picture 4" descr="ETCT-signals-for-diff-locations-1600V-junct-57um-bulk-1.4e14cm-3.png"/>
          <p:cNvPicPr>
            <a:picLocks noChangeAspect="1"/>
          </p:cNvPicPr>
          <p:nvPr/>
        </p:nvPicPr>
        <p:blipFill>
          <a:blip r:embed="rId2"/>
          <a:srcRect l="1600" t="2400" r="11200" b="2400"/>
          <a:stretch>
            <a:fillRect/>
          </a:stretch>
        </p:blipFill>
        <p:spPr>
          <a:xfrm>
            <a:off x="1615439" y="609600"/>
            <a:ext cx="5841979" cy="42519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5257800"/>
            <a:ext cx="73854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Slow signal for 10-15µm location (diffusion component is significant)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Highest multiplication for 20-25µm laser </a:t>
            </a:r>
            <a:r>
              <a:rPr lang="en-US" sz="2000" dirty="0" err="1" smtClean="0">
                <a:solidFill>
                  <a:srgbClr val="FF0000"/>
                </a:solidFill>
              </a:rPr>
              <a:t>postion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Multiplication decreases for deeper locations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No multiplication after 90µm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EdgeTCT</a:t>
            </a:r>
            <a:r>
              <a:rPr lang="en-US" sz="3200" dirty="0" smtClean="0"/>
              <a:t> for APD</a:t>
            </a:r>
            <a:endParaRPr lang="en-US" sz="3200" dirty="0"/>
          </a:p>
        </p:txBody>
      </p:sp>
      <p:pic>
        <p:nvPicPr>
          <p:cNvPr id="3" name="Picture 2" descr="eTCT-gain-variation-for-diff-laser-locations-1600V.JPG"/>
          <p:cNvPicPr>
            <a:picLocks noChangeAspect="1"/>
          </p:cNvPicPr>
          <p:nvPr/>
        </p:nvPicPr>
        <p:blipFill>
          <a:blip r:embed="rId2" cstate="print"/>
          <a:srcRect l="8636" t="1176" r="10909" b="5294"/>
          <a:stretch>
            <a:fillRect/>
          </a:stretch>
        </p:blipFill>
        <p:spPr>
          <a:xfrm>
            <a:off x="2017079" y="914400"/>
            <a:ext cx="4840921" cy="43484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5486400"/>
            <a:ext cx="60294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Gain variation </a:t>
            </a:r>
            <a:r>
              <a:rPr lang="en-US" sz="2000" dirty="0" err="1" smtClean="0">
                <a:solidFill>
                  <a:srgbClr val="FF0000"/>
                </a:solidFill>
              </a:rPr>
              <a:t>vs</a:t>
            </a:r>
            <a:r>
              <a:rPr lang="en-US" sz="2000" dirty="0" smtClean="0">
                <a:solidFill>
                  <a:srgbClr val="FF0000"/>
                </a:solidFill>
              </a:rPr>
              <a:t> laser depth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eTCT</a:t>
            </a:r>
            <a:r>
              <a:rPr lang="en-US" sz="2000" dirty="0" smtClean="0">
                <a:solidFill>
                  <a:srgbClr val="FF0000"/>
                </a:solidFill>
              </a:rPr>
              <a:t> profile for APD is very different from usual diodes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Depend on drift and diffusion components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 Depends on multiplication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0"/>
            <a:ext cx="5167312" cy="643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8600" y="6172200"/>
            <a:ext cx="4843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Ionization rate </a:t>
            </a:r>
            <a:r>
              <a:rPr lang="en-US" dirty="0" err="1" smtClean="0"/>
              <a:t>vs</a:t>
            </a:r>
            <a:r>
              <a:rPr lang="en-US" dirty="0" smtClean="0"/>
              <a:t> inverse of electric field at 300K</a:t>
            </a:r>
          </a:p>
          <a:p>
            <a:r>
              <a:rPr lang="en-US" dirty="0" smtClean="0"/>
              <a:t>(S.M. </a:t>
            </a:r>
            <a:r>
              <a:rPr lang="en-US" dirty="0" err="1" smtClean="0"/>
              <a:t>Sze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3581400" y="3048000"/>
            <a:ext cx="5715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4114800" y="3200400"/>
            <a:ext cx="228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3962400" y="47244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3581400"/>
            <a:ext cx="25020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Ionization rate due to </a:t>
            </a:r>
          </a:p>
          <a:p>
            <a:r>
              <a:rPr lang="en-US" dirty="0" smtClean="0"/>
              <a:t>e- are at least 20 times</a:t>
            </a:r>
          </a:p>
          <a:p>
            <a:r>
              <a:rPr lang="en-US" dirty="0" smtClean="0"/>
              <a:t>More compared to holes</a:t>
            </a:r>
          </a:p>
          <a:p>
            <a:r>
              <a:rPr lang="en-US" dirty="0" smtClean="0"/>
              <a:t>- Justify our approach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990600"/>
            <a:ext cx="1580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Suggestions 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202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RanjitPC</dc:creator>
  <cp:lastModifiedBy>Kirk</cp:lastModifiedBy>
  <cp:revision>9</cp:revision>
  <dcterms:created xsi:type="dcterms:W3CDTF">2015-12-15T10:47:07Z</dcterms:created>
  <dcterms:modified xsi:type="dcterms:W3CDTF">2016-03-17T23:33:59Z</dcterms:modified>
</cp:coreProperties>
</file>