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5" r:id="rId4"/>
    <p:sldId id="276" r:id="rId5"/>
    <p:sldId id="258" r:id="rId6"/>
    <p:sldId id="277" r:id="rId7"/>
    <p:sldId id="278" r:id="rId8"/>
    <p:sldId id="280" r:id="rId9"/>
    <p:sldId id="279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99" d="100"/>
          <a:sy n="99" d="100"/>
        </p:scale>
        <p:origin x="8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22262-D3DD-481A-BE6A-4E0E4027A9C7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57400"/>
            <a:ext cx="91440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using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Ranjeet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(Delhi Uni.)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9-2-16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83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Suggestions needed for further work!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/>
              <a:t>- Thanks for your attention!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summary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62000"/>
            <a:ext cx="87520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 130 micron APD thickness was used for simulations</a:t>
            </a:r>
          </a:p>
          <a:p>
            <a:pPr>
              <a:buFontTx/>
              <a:buChar char="-"/>
            </a:pPr>
            <a:r>
              <a:rPr lang="en-US" dirty="0" smtClean="0"/>
              <a:t> Initially, junction depth  57 micron was used for simulations</a:t>
            </a:r>
          </a:p>
          <a:p>
            <a:pPr>
              <a:buFontTx/>
              <a:buChar char="-"/>
            </a:pPr>
            <a:r>
              <a:rPr lang="en-US" dirty="0" smtClean="0"/>
              <a:t> Gain curve trends were similar to the measurements (for infrared)</a:t>
            </a:r>
          </a:p>
          <a:p>
            <a:pPr>
              <a:buFontTx/>
              <a:buChar char="-"/>
            </a:pPr>
            <a:r>
              <a:rPr lang="en-US" dirty="0" smtClean="0"/>
              <a:t> There was no signal for junction depth  57 micron using 480nm as reported in publication</a:t>
            </a:r>
          </a:p>
          <a:p>
            <a:endParaRPr lang="en-US" dirty="0" smtClean="0"/>
          </a:p>
          <a:p>
            <a:r>
              <a:rPr lang="en-US" dirty="0" smtClean="0"/>
              <a:t>Hence, </a:t>
            </a:r>
          </a:p>
          <a:p>
            <a:r>
              <a:rPr lang="en-US" dirty="0" smtClean="0"/>
              <a:t>Reduced junction depth to  about 37 micron</a:t>
            </a:r>
          </a:p>
          <a:p>
            <a:pPr>
              <a:buFontTx/>
              <a:buChar char="-"/>
            </a:pPr>
            <a:r>
              <a:rPr lang="en-US" dirty="0" smtClean="0"/>
              <a:t>The simulated gain curve was higher than measurement</a:t>
            </a:r>
          </a:p>
          <a:p>
            <a:pPr>
              <a:buFontTx/>
              <a:buChar char="-"/>
            </a:pPr>
            <a:r>
              <a:rPr lang="en-US" dirty="0" smtClean="0"/>
              <a:t> Significant irradiation effect  observed</a:t>
            </a:r>
          </a:p>
          <a:p>
            <a:pPr>
              <a:buFontTx/>
              <a:buChar char="-"/>
            </a:pPr>
            <a:r>
              <a:rPr lang="en-US" dirty="0" smtClean="0"/>
              <a:t> More simulations for understanding the device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mulation-vs-measurements-297K-front-TCT.JPG"/>
          <p:cNvPicPr>
            <a:picLocks noChangeAspect="1"/>
          </p:cNvPicPr>
          <p:nvPr/>
        </p:nvPicPr>
        <p:blipFill>
          <a:blip r:embed="rId2" cstate="print"/>
          <a:srcRect l="7273" t="9412" r="10000" b="5882"/>
          <a:stretch>
            <a:fillRect/>
          </a:stretch>
        </p:blipFill>
        <p:spPr>
          <a:xfrm>
            <a:off x="1447800" y="1066800"/>
            <a:ext cx="5454985" cy="43159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Gain Comparison with measurement</a:t>
            </a:r>
          </a:p>
          <a:p>
            <a:pPr algn="ctr"/>
            <a:r>
              <a:rPr lang="en-US" sz="3200" dirty="0" smtClean="0"/>
              <a:t>(with 37 micron junction depth on 13-1-2016)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Doping  Profile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77000" y="685800"/>
          <a:ext cx="2362200" cy="5867400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</a:tblGrid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9.10E+16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5.57E+16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3.68E+16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39.895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2.21E+16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54.943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1.23E+16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70.695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5.80E+15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86.444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3.12E+15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101.495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1.55E+15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111.643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1.08E+15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120.046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6.89E+14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128.097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4.72E+14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135.451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3.00E+14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141.061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1.70E+14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145.096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1.23E+14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151.238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4.53E+13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153.748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2.82E+13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155.465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1.57E+13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156.186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7.47E+12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156.857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2.84E+12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158.987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6.55E+12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1113472"/>
            <a:ext cx="476810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Doping profile provided by Sebastian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100 micron is assumed to be removed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 Junction at about 57 micron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 It was wrong to assume APD thickness equal to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 130 micron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 Bulk doping may be slightly different from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measurements (measurement errors!)</a:t>
            </a:r>
          </a:p>
          <a:p>
            <a:endParaRPr lang="en-US" dirty="0" smtClean="0"/>
          </a:p>
          <a:p>
            <a:endParaRPr lang="en-US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 For 57 micron junction depth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 Initial bulk doping of 1.55e15 is used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For junction depth equal to 52 micron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- Initial bulk doping of 1.30e15 is used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67200" y="11430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6200000" flipH="1">
            <a:off x="4152900" y="3543300"/>
            <a:ext cx="4343400" cy="1066800"/>
          </a:xfrm>
          <a:prstGeom prst="bentConnector3">
            <a:avLst>
              <a:gd name="adj1" fmla="val 9890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86200" y="1903412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Effect of bulk doping (APD thickness -130 micron)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953000"/>
            <a:ext cx="6802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Peak E field (around junction) is reduced for lower bulk doping</a:t>
            </a:r>
          </a:p>
          <a:p>
            <a:r>
              <a:rPr lang="en-US" dirty="0" smtClean="0"/>
              <a:t>- Charge multiplication is significantly affected by bulk doping variation</a:t>
            </a:r>
            <a:endParaRPr lang="en-US" dirty="0"/>
          </a:p>
        </p:txBody>
      </p:sp>
      <p:pic>
        <p:nvPicPr>
          <p:cNvPr id="8" name="Picture 7" descr="Efield-for-two-diff-bulk-dopings-for-130um-APD-junc-57um-1700V.png"/>
          <p:cNvPicPr>
            <a:picLocks noChangeAspect="1"/>
          </p:cNvPicPr>
          <p:nvPr/>
        </p:nvPicPr>
        <p:blipFill>
          <a:blip r:embed="rId2"/>
          <a:srcRect t="2400" r="14400" b="2400"/>
          <a:stretch>
            <a:fillRect/>
          </a:stretch>
        </p:blipFill>
        <p:spPr>
          <a:xfrm>
            <a:off x="0" y="762000"/>
            <a:ext cx="4419280" cy="3276600"/>
          </a:xfrm>
          <a:prstGeom prst="rect">
            <a:avLst/>
          </a:prstGeom>
        </p:spPr>
      </p:pic>
      <p:pic>
        <p:nvPicPr>
          <p:cNvPr id="9" name="Picture 8" descr="TCT-for-two-diff-bulk-dopings-for-130um-APD-junc-57um-1700V.png"/>
          <p:cNvPicPr>
            <a:picLocks noChangeAspect="1"/>
          </p:cNvPicPr>
          <p:nvPr/>
        </p:nvPicPr>
        <p:blipFill>
          <a:blip r:embed="rId3"/>
          <a:srcRect l="1600" t="2400" r="11200" b="2400"/>
          <a:stretch>
            <a:fillRect/>
          </a:stretch>
        </p:blipFill>
        <p:spPr>
          <a:xfrm>
            <a:off x="4746812" y="685800"/>
            <a:ext cx="4397188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Effect of APD thickness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495800"/>
            <a:ext cx="89836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 In 300 micron thick APD, Electric field is extended beyond 130 micron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 Results in lower field for multiplication region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 Charge multiplication is much lower for 300 micron APD compared to 130 micron case</a:t>
            </a: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It was wrong to work with 130 micron APD !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All the subsequent simulations are done with 300 micron APD with bulk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Doping equal to 1.3e14cm-3</a:t>
            </a:r>
          </a:p>
        </p:txBody>
      </p:sp>
      <p:pic>
        <p:nvPicPr>
          <p:cNvPr id="6" name="Picture 5" descr="Efield-for-two-diff-APD-thickness-for-130um-APD-junc-57um-1700V.png"/>
          <p:cNvPicPr>
            <a:picLocks noChangeAspect="1"/>
          </p:cNvPicPr>
          <p:nvPr/>
        </p:nvPicPr>
        <p:blipFill>
          <a:blip r:embed="rId2"/>
          <a:srcRect l="1600" t="2400" r="14400" b="2400"/>
          <a:stretch>
            <a:fillRect/>
          </a:stretch>
        </p:blipFill>
        <p:spPr>
          <a:xfrm>
            <a:off x="0" y="762000"/>
            <a:ext cx="4417359" cy="3337560"/>
          </a:xfrm>
          <a:prstGeom prst="rect">
            <a:avLst/>
          </a:prstGeom>
        </p:spPr>
      </p:pic>
      <p:pic>
        <p:nvPicPr>
          <p:cNvPr id="10" name="Picture 9" descr="TCT-for-two-diff-APD-thickness-for-130um-APD-junc-57um-1700V.png"/>
          <p:cNvPicPr>
            <a:picLocks noChangeAspect="1"/>
          </p:cNvPicPr>
          <p:nvPr/>
        </p:nvPicPr>
        <p:blipFill>
          <a:blip r:embed="rId3"/>
          <a:srcRect l="1600" t="2400" r="14400" b="2400"/>
          <a:stretch>
            <a:fillRect/>
          </a:stretch>
        </p:blipFill>
        <p:spPr>
          <a:xfrm>
            <a:off x="4572000" y="685800"/>
            <a:ext cx="4391852" cy="3318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70nm-TCT-for-diff-junction-depths-for-300um-APD-bulk-1.3e14cm-3-2.png"/>
          <p:cNvPicPr>
            <a:picLocks noChangeAspect="1"/>
          </p:cNvPicPr>
          <p:nvPr/>
        </p:nvPicPr>
        <p:blipFill>
          <a:blip r:embed="rId2"/>
          <a:srcRect l="1600" t="2400" r="14400" b="2400"/>
          <a:stretch>
            <a:fillRect/>
          </a:stretch>
        </p:blipFill>
        <p:spPr>
          <a:xfrm>
            <a:off x="1981200" y="609600"/>
            <a:ext cx="5647766" cy="426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Junction depth effect on 670 nm TCT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181600"/>
            <a:ext cx="59529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670 nm TCT signal can be divided in two components</a:t>
            </a:r>
          </a:p>
          <a:p>
            <a:pPr>
              <a:buFontTx/>
              <a:buChar char="-"/>
            </a:pPr>
            <a:r>
              <a:rPr lang="en-US" dirty="0" smtClean="0"/>
              <a:t> Initial fast Drift component</a:t>
            </a:r>
          </a:p>
          <a:p>
            <a:pPr>
              <a:buFontTx/>
              <a:buChar char="-"/>
            </a:pPr>
            <a:r>
              <a:rPr lang="en-US" dirty="0" smtClean="0"/>
              <a:t> Slow diffusion component</a:t>
            </a:r>
          </a:p>
          <a:p>
            <a:pPr>
              <a:buFontTx/>
              <a:buChar char="-"/>
            </a:pPr>
            <a:r>
              <a:rPr lang="en-US" dirty="0" smtClean="0"/>
              <a:t>Reducing junction depth increases the  drift part significantly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CT-for-junction-depth-57um-1800V-for-300um-APD-bulk-1.3e14cm-3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4419600" y="685800"/>
            <a:ext cx="4724400" cy="35028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TCT signal for 670 and 980nm for junction depth  57 micron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TCT signal for 980 nm laser is having, mainly, drift component</a:t>
            </a:r>
          </a:p>
          <a:p>
            <a:pPr>
              <a:buFontTx/>
              <a:buChar char="-"/>
            </a:pPr>
            <a:r>
              <a:rPr lang="en-US" dirty="0" smtClean="0"/>
              <a:t> TCT signal for 670nm laser is having mainly, diffusion component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1800" y="1600200"/>
            <a:ext cx="1154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Log scale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572000"/>
            <a:ext cx="6172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0" y="3276600"/>
            <a:ext cx="43556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Drift and diffusion components are</a:t>
            </a:r>
          </a:p>
          <a:p>
            <a:r>
              <a:rPr lang="en-US" dirty="0" smtClean="0"/>
              <a:t> visible in C. Lu results too (27</a:t>
            </a:r>
            <a:r>
              <a:rPr lang="en-US" baseline="30000" dirty="0" smtClean="0"/>
              <a:t>th</a:t>
            </a:r>
            <a:r>
              <a:rPr lang="en-US" dirty="0" smtClean="0"/>
              <a:t> Jan meeting)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3390900" y="4229100"/>
            <a:ext cx="2057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CT-for-junction-depth-57-and-52um-1800V-for-300um-APD-bulk-1.3e14cm-3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4251960" y="1066800"/>
            <a:ext cx="4892040" cy="36271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TCT signal for 670 and 980nm for junction depth 57 and 52 microns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667000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-Log scale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572000"/>
            <a:ext cx="6172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2400" y="1371600"/>
            <a:ext cx="43106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57 micron junction is looking</a:t>
            </a:r>
          </a:p>
          <a:p>
            <a:r>
              <a:rPr lang="en-US" dirty="0" smtClean="0"/>
              <a:t>  good</a:t>
            </a:r>
          </a:p>
          <a:p>
            <a:pPr>
              <a:buFontTx/>
              <a:buChar char="-"/>
            </a:pPr>
            <a:r>
              <a:rPr lang="en-US" dirty="0" smtClean="0"/>
              <a:t>Diffusion component is larger than drift on</a:t>
            </a:r>
          </a:p>
          <a:p>
            <a:r>
              <a:rPr lang="en-US" dirty="0" smtClean="0"/>
              <a:t>similar to measurements (C. Lu)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467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 T McDonald</cp:lastModifiedBy>
  <cp:revision>17</cp:revision>
  <dcterms:created xsi:type="dcterms:W3CDTF">2015-12-15T10:47:07Z</dcterms:created>
  <dcterms:modified xsi:type="dcterms:W3CDTF">2016-02-10T04:31:16Z</dcterms:modified>
</cp:coreProperties>
</file>