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9" r:id="rId4"/>
    <p:sldId id="280" r:id="rId5"/>
    <p:sldId id="281" r:id="rId6"/>
    <p:sldId id="278" r:id="rId7"/>
    <p:sldId id="285" r:id="rId8"/>
    <p:sldId id="284" r:id="rId9"/>
    <p:sldId id="283" r:id="rId10"/>
    <p:sldId id="282" r:id="rId11"/>
    <p:sldId id="286" r:id="rId12"/>
    <p:sldId id="288" r:id="rId13"/>
    <p:sldId id="28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99" d="100"/>
          <a:sy n="99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2262-D3DD-481A-BE6A-4E0E4027A9C7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APD simulations using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Silvaco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Ranjit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(Delhi Uni.)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19-2-16 meeting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1060nm laser (3 bulk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dopings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Picture 2" descr="gain Variation-with-bulk-dopings-for-1060nm-laser-junction-depth-57um-300um-APD-linear-scale.JPG"/>
          <p:cNvPicPr>
            <a:picLocks noChangeAspect="1"/>
          </p:cNvPicPr>
          <p:nvPr/>
        </p:nvPicPr>
        <p:blipFill>
          <a:blip r:embed="rId2" cstate="print"/>
          <a:srcRect l="6818" t="2353" r="12727" b="5294"/>
          <a:stretch>
            <a:fillRect/>
          </a:stretch>
        </p:blipFill>
        <p:spPr>
          <a:xfrm>
            <a:off x="0" y="762000"/>
            <a:ext cx="4113476" cy="3648593"/>
          </a:xfrm>
          <a:prstGeom prst="rect">
            <a:avLst/>
          </a:prstGeom>
        </p:spPr>
      </p:pic>
      <p:pic>
        <p:nvPicPr>
          <p:cNvPr id="5" name="Picture 4" descr="gain Variation-with-bulk-dopings-for-106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909" t="1765" r="12273" b="4706"/>
          <a:stretch>
            <a:fillRect/>
          </a:stretch>
        </p:blipFill>
        <p:spPr>
          <a:xfrm>
            <a:off x="4648200" y="654518"/>
            <a:ext cx="4435039" cy="391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631737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Slight different bulk doping can result in significant gain variation</a:t>
            </a:r>
          </a:p>
          <a:p>
            <a:pPr>
              <a:buFontTx/>
              <a:buChar char="-"/>
            </a:pPr>
            <a:r>
              <a:rPr lang="en-US" dirty="0" smtClean="0"/>
              <a:t> Must be carefully tuned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bulk 1.4x10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-3</a:t>
            </a:r>
          </a:p>
        </p:txBody>
      </p:sp>
      <p:pic>
        <p:nvPicPr>
          <p:cNvPr id="6" name="Picture 5" descr="gain-Variation-with-different-lasers-1.4e14-cm-3-junction-depth-57um-300um-APD.JPG"/>
          <p:cNvPicPr>
            <a:picLocks noChangeAspect="1"/>
          </p:cNvPicPr>
          <p:nvPr/>
        </p:nvPicPr>
        <p:blipFill>
          <a:blip r:embed="rId2" cstate="print"/>
          <a:srcRect l="5909" t="1765" r="11364" b="4706"/>
          <a:stretch>
            <a:fillRect/>
          </a:stretch>
        </p:blipFill>
        <p:spPr>
          <a:xfrm>
            <a:off x="1371600" y="762000"/>
            <a:ext cx="5638721" cy="4926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Higher gain for 670nm, lowest for 1060nm!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ion-vs-measurements.JPG"/>
          <p:cNvPicPr>
            <a:picLocks noChangeAspect="1"/>
          </p:cNvPicPr>
          <p:nvPr/>
        </p:nvPicPr>
        <p:blipFill>
          <a:blip r:embed="rId2" cstate="print"/>
          <a:srcRect l="5909" t="2941" r="10909" b="4706"/>
          <a:stretch>
            <a:fillRect/>
          </a:stretch>
        </p:blipFill>
        <p:spPr>
          <a:xfrm>
            <a:off x="1600200" y="838200"/>
            <a:ext cx="5221885" cy="447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and measured result)</a:t>
            </a:r>
            <a:endParaRPr lang="en-US" sz="32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852406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Simulation and measured values have similar trends and values</a:t>
            </a:r>
          </a:p>
          <a:p>
            <a:pPr>
              <a:buFontTx/>
              <a:buChar char="-"/>
            </a:pPr>
            <a:r>
              <a:rPr lang="en-US" dirty="0" smtClean="0"/>
              <a:t> Remember, there can be slight variation in bulk doping (for different devices), different </a:t>
            </a:r>
          </a:p>
          <a:p>
            <a:r>
              <a:rPr lang="en-US" dirty="0" smtClean="0"/>
              <a:t>  way of calculating and measuring device gain and different baselines for gain calculating</a:t>
            </a:r>
          </a:p>
          <a:p>
            <a:r>
              <a:rPr lang="en-US" dirty="0" smtClean="0"/>
              <a:t> (500V for measurement, signal without multiplication for simulation)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300 micron APD structure with 57micron junction depth is used to carry out simulations</a:t>
            </a:r>
          </a:p>
          <a:p>
            <a:r>
              <a:rPr lang="en-US" dirty="0" smtClean="0"/>
              <a:t>Large and slow diffusion component for 670nm laser is observed</a:t>
            </a:r>
          </a:p>
          <a:p>
            <a:r>
              <a:rPr lang="en-US" dirty="0" smtClean="0"/>
              <a:t> Very fast TCT signal (2-3ns) could be induced using infrared TCT (or charged particles)</a:t>
            </a:r>
          </a:p>
          <a:p>
            <a:r>
              <a:rPr lang="en-US" dirty="0" smtClean="0"/>
              <a:t>Significant effect of bulk doping on APD gain is seen.</a:t>
            </a:r>
          </a:p>
          <a:p>
            <a:pPr>
              <a:buNone/>
            </a:pPr>
            <a:r>
              <a:rPr lang="en-US" dirty="0" smtClean="0"/>
              <a:t>More coordinated simulations with CERN and Princeton will follow.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Suggestions … questions.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Doping  Profile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77000" y="685800"/>
          <a:ext cx="2362200" cy="586740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</a:tblGrid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9.10E+16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5.57E+16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3.68E+16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2.21E+16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54.943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1.23E+16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5.80E+15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3.12E+15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1.55E+15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1.08E+15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6.89E+14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4.72E+14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3.00E+14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141.061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1.70E+14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1.23E+14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4.53E+13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153.748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2.82E+13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155.465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1.57E+13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7.47E+12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2.84E+12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158.987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6.55E+12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113472"/>
            <a:ext cx="47681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Doping profile provided by Sebastian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100 micron is assumed to be removed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Junction at about 57 micron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It was wrong to assume APD thickness equal to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130 micron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 Bulk doping may be slightly different from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measurements (measurement errors!)</a:t>
            </a:r>
          </a:p>
          <a:p>
            <a:endParaRPr lang="en-US" dirty="0" smtClean="0"/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For 57 micron junction depth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Initial bulk doping of 1.55e15 is used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junction depth equal to 52 micron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- Initial bulk doping of 1.30e15 is used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67200" y="11430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4152900" y="3543300"/>
            <a:ext cx="4343400" cy="1066800"/>
          </a:xfrm>
          <a:prstGeom prst="bentConnector3">
            <a:avLst>
              <a:gd name="adj1" fmla="val 989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1903412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Simulation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300 Micron Thick APD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Junction Depth = 57 micron  micron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Error Function (Dist.) Doping profile (similar to actual device)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Three bulk Doping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1.3 x 10</a:t>
            </a:r>
            <a:r>
              <a:rPr lang="en-US" i="1" baseline="30000" dirty="0" smtClean="0">
                <a:solidFill>
                  <a:srgbClr val="FF0000"/>
                </a:solidFill>
              </a:rPr>
              <a:t>14</a:t>
            </a:r>
            <a:r>
              <a:rPr lang="en-US" i="1" dirty="0" smtClean="0">
                <a:solidFill>
                  <a:srgbClr val="FF0000"/>
                </a:solidFill>
              </a:rPr>
              <a:t> cm</a:t>
            </a:r>
            <a:r>
              <a:rPr lang="en-US" i="1" baseline="30000" dirty="0" smtClean="0">
                <a:solidFill>
                  <a:srgbClr val="FF0000"/>
                </a:solidFill>
              </a:rPr>
              <a:t>-3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1.4 x 10</a:t>
            </a:r>
            <a:r>
              <a:rPr lang="en-US" i="1" baseline="30000" dirty="0" smtClean="0">
                <a:solidFill>
                  <a:srgbClr val="FF0000"/>
                </a:solidFill>
              </a:rPr>
              <a:t>14</a:t>
            </a:r>
            <a:r>
              <a:rPr lang="en-US" i="1" dirty="0" smtClean="0">
                <a:solidFill>
                  <a:srgbClr val="FF0000"/>
                </a:solidFill>
              </a:rPr>
              <a:t> cm</a:t>
            </a:r>
            <a:r>
              <a:rPr lang="en-US" i="1" baseline="30000" dirty="0" smtClean="0">
                <a:solidFill>
                  <a:srgbClr val="FF0000"/>
                </a:solidFill>
              </a:rPr>
              <a:t>-3 </a:t>
            </a:r>
            <a:r>
              <a:rPr lang="en-US" i="1" dirty="0" smtClean="0">
                <a:solidFill>
                  <a:srgbClr val="FF0000"/>
                </a:solidFill>
              </a:rPr>
              <a:t>(Measurement value)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1.3 x 10</a:t>
            </a:r>
            <a:r>
              <a:rPr lang="en-US" i="1" baseline="30000" dirty="0" smtClean="0">
                <a:solidFill>
                  <a:srgbClr val="FF0000"/>
                </a:solidFill>
              </a:rPr>
              <a:t>14</a:t>
            </a:r>
            <a:r>
              <a:rPr lang="en-US" i="1" dirty="0" smtClean="0">
                <a:solidFill>
                  <a:srgbClr val="FF0000"/>
                </a:solidFill>
              </a:rPr>
              <a:t> cm</a:t>
            </a:r>
            <a:r>
              <a:rPr lang="en-US" i="1" baseline="30000" dirty="0" smtClean="0">
                <a:solidFill>
                  <a:srgbClr val="FF0000"/>
                </a:solidFill>
              </a:rPr>
              <a:t>-3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Three different type of lasers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 670nm, 980nm, 1060nm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External circuit (Bias T)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oping-profile-tct-1060nm-APD-1.4e14-300um-junct-57um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4191000" y="1783080"/>
            <a:ext cx="4800600" cy="3627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486400"/>
            <a:ext cx="357655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Doping Profile for a typical structure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TCT signal</a:t>
            </a:r>
          </a:p>
        </p:txBody>
      </p:sp>
      <p:pic>
        <p:nvPicPr>
          <p:cNvPr id="4" name="Picture 3" descr="tct-signal-for-diff-lasers-at-1700V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0" y="762000"/>
            <a:ext cx="5105400" cy="3857413"/>
          </a:xfrm>
          <a:prstGeom prst="rect">
            <a:avLst/>
          </a:prstGeom>
        </p:spPr>
      </p:pic>
      <p:pic>
        <p:nvPicPr>
          <p:cNvPr id="5" name="Picture 4" descr="tct-signal-for-diff-lasers-at-1700V-2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5181600" y="1219200"/>
            <a:ext cx="3936492" cy="2743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2000" y="1066800"/>
            <a:ext cx="838200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3048000"/>
            <a:ext cx="434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10367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Very fast initial peak for all the lasers</a:t>
            </a:r>
          </a:p>
          <a:p>
            <a:pPr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 Large (and slow) diffusion component for 670nm laser</a:t>
            </a:r>
          </a:p>
          <a:p>
            <a:pPr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1060 nm laser is creating fastest signal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- Similar case is expected for charged particles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-profile-tct-1060nm-APD-1.4e14-300um-junct-57um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2209800" y="914400"/>
            <a:ext cx="5029200" cy="3799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Electric field Profile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6217728" cy="1600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Higher field around junction</a:t>
            </a:r>
          </a:p>
          <a:p>
            <a:pPr>
              <a:buFontTx/>
              <a:buChar char="-"/>
            </a:pPr>
            <a:r>
              <a:rPr lang="en-US" sz="2000" dirty="0" smtClean="0"/>
              <a:t> Width and height of field distribution increases with bias</a:t>
            </a:r>
          </a:p>
          <a:p>
            <a:pPr lvl="1">
              <a:buFontTx/>
              <a:buChar char="-"/>
            </a:pPr>
            <a:r>
              <a:rPr lang="en-US" sz="2000" dirty="0" smtClean="0"/>
              <a:t> Increment is mainly inside bulk</a:t>
            </a:r>
          </a:p>
          <a:p>
            <a:pPr>
              <a:buFontTx/>
              <a:buChar char="-"/>
            </a:pPr>
            <a:r>
              <a:rPr lang="en-US" sz="2000" dirty="0" smtClean="0"/>
              <a:t> Effectively, about 140 micron bulk is depleted at 1800V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752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n+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TCT signal for 1060nm front laser (Bias vary)</a:t>
            </a:r>
          </a:p>
        </p:txBody>
      </p:sp>
      <p:pic>
        <p:nvPicPr>
          <p:cNvPr id="4" name="Picture 3" descr="TCT-signal-for-bulk-1.4e14-diff-voltages-1060nm-front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828800" y="762000"/>
            <a:ext cx="4892040" cy="362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5015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Extremely fast signal with about 2-3nm width</a:t>
            </a:r>
          </a:p>
          <a:p>
            <a:pPr>
              <a:buFontTx/>
              <a:buChar char="-"/>
            </a:pPr>
            <a:r>
              <a:rPr lang="en-US" dirty="0" smtClean="0"/>
              <a:t> Signal will be compared with CERN measurements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286000"/>
            <a:ext cx="17693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Bias Voltage vary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TCT signals for 980nm laser (Bulk doping vary) </a:t>
            </a:r>
          </a:p>
        </p:txBody>
      </p:sp>
      <p:pic>
        <p:nvPicPr>
          <p:cNvPr id="3" name="Picture 2" descr="TCT-980nm-1700V-bulk-vary.png"/>
          <p:cNvPicPr>
            <a:picLocks noChangeAspect="1"/>
          </p:cNvPicPr>
          <p:nvPr/>
        </p:nvPicPr>
        <p:blipFill>
          <a:blip r:embed="rId2"/>
          <a:srcRect l="1600" t="2400" r="11200" b="2400"/>
          <a:stretch>
            <a:fillRect/>
          </a:stretch>
        </p:blipFill>
        <p:spPr>
          <a:xfrm>
            <a:off x="2057400" y="990600"/>
            <a:ext cx="4983480" cy="362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2560" y="2286000"/>
            <a:ext cx="17934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Bulk doping vary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105400"/>
            <a:ext cx="39584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Significant effect of bulk doping is seen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Signal evolution (after 1 ns of laser fire)</a:t>
            </a:r>
          </a:p>
        </p:txBody>
      </p:sp>
      <p:pic>
        <p:nvPicPr>
          <p:cNvPr id="3" name="Picture 2" descr="total-current-density-tct-1060nm-APD-1.4e14-300um-junct-57um-after-3ns.png"/>
          <p:cNvPicPr>
            <a:picLocks noChangeAspect="1"/>
          </p:cNvPicPr>
          <p:nvPr/>
        </p:nvPicPr>
        <p:blipFill>
          <a:blip r:embed="rId2"/>
          <a:srcRect l="4800" t="2400" r="4800" b="2400"/>
          <a:stretch>
            <a:fillRect/>
          </a:stretch>
        </p:blipFill>
        <p:spPr>
          <a:xfrm>
            <a:off x="2438400" y="838200"/>
            <a:ext cx="4015868" cy="2819400"/>
          </a:xfrm>
          <a:prstGeom prst="rect">
            <a:avLst/>
          </a:prstGeom>
        </p:spPr>
      </p:pic>
      <p:pic>
        <p:nvPicPr>
          <p:cNvPr id="4" name="Picture 3" descr="h-current-density-tct-1060nm-APD-1.4e14-300um-junct-57um-after-3ns.png"/>
          <p:cNvPicPr>
            <a:picLocks noChangeAspect="1"/>
          </p:cNvPicPr>
          <p:nvPr/>
        </p:nvPicPr>
        <p:blipFill>
          <a:blip r:embed="rId3"/>
          <a:srcRect l="4800" t="2400" r="6400" b="2400"/>
          <a:stretch>
            <a:fillRect/>
          </a:stretch>
        </p:blipFill>
        <p:spPr>
          <a:xfrm>
            <a:off x="0" y="2362200"/>
            <a:ext cx="2667000" cy="1906144"/>
          </a:xfrm>
          <a:prstGeom prst="rect">
            <a:avLst/>
          </a:prstGeom>
        </p:spPr>
      </p:pic>
      <p:pic>
        <p:nvPicPr>
          <p:cNvPr id="5" name="Picture 4" descr="e-current-density-tct-1060nm-APD-1.4e14-300um-junct-57um-after-3ns.png"/>
          <p:cNvPicPr>
            <a:picLocks noChangeAspect="1"/>
          </p:cNvPicPr>
          <p:nvPr/>
        </p:nvPicPr>
        <p:blipFill>
          <a:blip r:embed="rId4"/>
          <a:srcRect l="4800" t="2400" r="6400" b="2400"/>
          <a:stretch>
            <a:fillRect/>
          </a:stretch>
        </p:blipFill>
        <p:spPr>
          <a:xfrm>
            <a:off x="6052137" y="2590800"/>
            <a:ext cx="3091863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962400"/>
            <a:ext cx="21599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Total Current Density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17515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Hole component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953000"/>
            <a:ext cx="15031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791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33800" y="1295400"/>
            <a:ext cx="838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2590800"/>
            <a:ext cx="2209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48000" y="1676400"/>
            <a:ext cx="7620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066800" y="26670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5791200"/>
            <a:ext cx="57095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- hole/electrons get separated within 1ns for infrared laser</a:t>
            </a:r>
          </a:p>
          <a:p>
            <a:r>
              <a:rPr lang="en-US" dirty="0" smtClean="0"/>
              <a:t> - Similar evolution is expected for charged particles too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670nm laser (three bulk doping)</a:t>
            </a:r>
          </a:p>
        </p:txBody>
      </p:sp>
      <p:pic>
        <p:nvPicPr>
          <p:cNvPr id="3" name="Picture 2" descr="gain Variation-with-bulk-dopings-for-670nm-laser-junction-depth-57um-300um-APD-1.JPG"/>
          <p:cNvPicPr>
            <a:picLocks noChangeAspect="1"/>
          </p:cNvPicPr>
          <p:nvPr/>
        </p:nvPicPr>
        <p:blipFill>
          <a:blip r:embed="rId2" cstate="print"/>
          <a:srcRect l="6818" t="2353" r="12727" b="4706"/>
          <a:stretch>
            <a:fillRect/>
          </a:stretch>
        </p:blipFill>
        <p:spPr>
          <a:xfrm>
            <a:off x="152400" y="838200"/>
            <a:ext cx="3926838" cy="3505200"/>
          </a:xfrm>
          <a:prstGeom prst="rect">
            <a:avLst/>
          </a:prstGeom>
        </p:spPr>
      </p:pic>
      <p:pic>
        <p:nvPicPr>
          <p:cNvPr id="4" name="Picture 3" descr="gain Variation-with-bulk-dopings-for-67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455" t="1765" r="10909" b="4118"/>
          <a:stretch>
            <a:fillRect/>
          </a:stretch>
        </p:blipFill>
        <p:spPr>
          <a:xfrm>
            <a:off x="4710948" y="896054"/>
            <a:ext cx="4052052" cy="3523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1600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Significant effect of bulk doping on gain</a:t>
            </a:r>
          </a:p>
          <a:p>
            <a:pPr>
              <a:buFontTx/>
              <a:buChar char="-"/>
            </a:pPr>
            <a:r>
              <a:rPr lang="en-US" sz="2000" dirty="0" smtClean="0"/>
              <a:t> Higher bulk doping results in narrow depletion region or higher electric field for a given bias</a:t>
            </a:r>
          </a:p>
          <a:p>
            <a:pPr lvl="1">
              <a:buFontTx/>
              <a:buChar char="-"/>
            </a:pPr>
            <a:r>
              <a:rPr lang="en-US" sz="2000" dirty="0" smtClean="0"/>
              <a:t> Higher bias results in higher gain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bias for 980nm laser (3 bulk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dopings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 descr="gain Variation-with-bulk-dopings-for-980nm-laser-junction-depth-57um-300um-APD-linear-scale.JPG"/>
          <p:cNvPicPr>
            <a:picLocks noChangeAspect="1"/>
          </p:cNvPicPr>
          <p:nvPr/>
        </p:nvPicPr>
        <p:blipFill>
          <a:blip r:embed="rId2" cstate="print"/>
          <a:srcRect l="7273" t="2353" r="12273" b="4706"/>
          <a:stretch>
            <a:fillRect/>
          </a:stretch>
        </p:blipFill>
        <p:spPr>
          <a:xfrm>
            <a:off x="0" y="762000"/>
            <a:ext cx="4114800" cy="3673051"/>
          </a:xfrm>
          <a:prstGeom prst="rect">
            <a:avLst/>
          </a:prstGeom>
        </p:spPr>
      </p:pic>
      <p:pic>
        <p:nvPicPr>
          <p:cNvPr id="5" name="Picture 4" descr="gain Variation-with-bulk-dopings-for-980nm-laser-junction-depth-57um-300um-APD-log-scale.JPG"/>
          <p:cNvPicPr>
            <a:picLocks noChangeAspect="1"/>
          </p:cNvPicPr>
          <p:nvPr/>
        </p:nvPicPr>
        <p:blipFill>
          <a:blip r:embed="rId3" cstate="print"/>
          <a:srcRect l="5909" t="1765" r="12273" b="4118"/>
          <a:stretch>
            <a:fillRect/>
          </a:stretch>
        </p:blipFill>
        <p:spPr>
          <a:xfrm>
            <a:off x="4724400" y="711208"/>
            <a:ext cx="4178706" cy="37142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593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RanjitPC</dc:creator>
  <cp:lastModifiedBy>Kirk T McDonald</cp:lastModifiedBy>
  <cp:revision>19</cp:revision>
  <dcterms:created xsi:type="dcterms:W3CDTF">2015-12-15T10:47:07Z</dcterms:created>
  <dcterms:modified xsi:type="dcterms:W3CDTF">2016-02-19T16:51:10Z</dcterms:modified>
</cp:coreProperties>
</file>