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71" r:id="rId3"/>
    <p:sldId id="279" r:id="rId4"/>
    <p:sldId id="277" r:id="rId5"/>
    <p:sldId id="278" r:id="rId6"/>
    <p:sldId id="280" r:id="rId7"/>
    <p:sldId id="281" r:id="rId8"/>
    <p:sldId id="282" r:id="rId9"/>
    <p:sldId id="274" r:id="rId10"/>
    <p:sldId id="276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99" d="100"/>
          <a:sy n="99" d="100"/>
        </p:scale>
        <p:origin x="8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57E89-26E2-4E32-9599-3A9B5DE810C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B7269-5B39-4B07-BC33-55662DF16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10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F737-FD6B-4467-9F3D-732E6A6E8161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4AEB-6E64-421D-9855-1B70D50A69BE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BCF0-6D0E-4CEE-A9BC-C9F9E588A552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0F09-504B-44F2-B7B1-CC351A8CF944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B455-ABF5-4B27-AE32-FE5282D5531E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9D9E-EF40-44A8-B75F-5DD0B432502B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EFD-9A5B-49E4-AA95-F6E98197D1E6}" type="datetime1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14E2-6756-4A43-AF75-CB7EC33CAFB2}" type="datetime1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BC4-1981-45F3-896D-A08A8A107BB2}" type="datetime1">
              <a:rPr lang="en-US" smtClean="0"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4C89-7274-412B-B56E-F22F954EF864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566E-0E00-4F70-B6DA-BB9B93C4ED4A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EAF8-C06C-4BD4-87D0-97CB86B1DBC0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1981200"/>
            <a:ext cx="6400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APD simulations using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Silvaco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Ranjit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(Delhi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v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.)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30-3-2016 Meeting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990600"/>
            <a:ext cx="1580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Suggestions 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0"/>
            <a:ext cx="5167312" cy="643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" y="6172200"/>
            <a:ext cx="4843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Ionization rate </a:t>
            </a:r>
            <a:r>
              <a:rPr lang="en-US" dirty="0" err="1" smtClean="0"/>
              <a:t>vs</a:t>
            </a:r>
            <a:r>
              <a:rPr lang="en-US" dirty="0" smtClean="0"/>
              <a:t> inverse of electric field at 300K</a:t>
            </a:r>
          </a:p>
          <a:p>
            <a:r>
              <a:rPr lang="en-US" dirty="0" smtClean="0"/>
              <a:t>(S.M. </a:t>
            </a:r>
            <a:r>
              <a:rPr lang="en-US" dirty="0" err="1" smtClean="0"/>
              <a:t>Sze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3581400" y="3048000"/>
            <a:ext cx="5715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4114800" y="3200400"/>
            <a:ext cx="228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3962400" y="47244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3581400"/>
            <a:ext cx="25020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Ionization rate due to </a:t>
            </a:r>
          </a:p>
          <a:p>
            <a:r>
              <a:rPr lang="en-US" dirty="0" smtClean="0"/>
              <a:t>e- are at least 20 times</a:t>
            </a:r>
          </a:p>
          <a:p>
            <a:r>
              <a:rPr lang="en-US" dirty="0" smtClean="0"/>
              <a:t>More compared to holes</a:t>
            </a:r>
          </a:p>
          <a:p>
            <a:r>
              <a:rPr lang="en-US" dirty="0" smtClean="0"/>
              <a:t>- Justify our approach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Edge-TCT for APD</a:t>
            </a:r>
            <a:endParaRPr lang="en-US" sz="3200" dirty="0"/>
          </a:p>
        </p:txBody>
      </p:sp>
      <p:pic>
        <p:nvPicPr>
          <p:cNvPr id="5" name="Picture 4" descr="Str.png"/>
          <p:cNvPicPr>
            <a:picLocks noChangeAspect="1"/>
          </p:cNvPicPr>
          <p:nvPr/>
        </p:nvPicPr>
        <p:blipFill>
          <a:blip r:embed="rId2"/>
          <a:srcRect l="1600" t="2400" r="3200" b="2400"/>
          <a:stretch>
            <a:fillRect/>
          </a:stretch>
        </p:blipFill>
        <p:spPr>
          <a:xfrm>
            <a:off x="3703320" y="685800"/>
            <a:ext cx="5440680" cy="362712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505200" y="1905000"/>
            <a:ext cx="510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1904286"/>
            <a:ext cx="910659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Laser</a:t>
            </a:r>
          </a:p>
          <a:p>
            <a:pPr>
              <a:buFontTx/>
              <a:buChar char="-"/>
            </a:pPr>
            <a:r>
              <a:rPr lang="en-US" dirty="0" smtClean="0"/>
              <a:t>1060nm</a:t>
            </a:r>
          </a:p>
          <a:p>
            <a:pPr>
              <a:buFontTx/>
              <a:buChar char="-"/>
            </a:pPr>
            <a:r>
              <a:rPr lang="en-US" dirty="0" smtClean="0"/>
              <a:t> Laser Width = 1micron</a:t>
            </a:r>
          </a:p>
          <a:p>
            <a:pPr>
              <a:buFontTx/>
              <a:buChar char="-"/>
            </a:pPr>
            <a:r>
              <a:rPr lang="en-US" dirty="0" smtClean="0"/>
              <a:t> Position = 10µm to 160µm</a:t>
            </a:r>
          </a:p>
          <a:p>
            <a:pPr>
              <a:buFontTx/>
              <a:buChar char="-"/>
            </a:pPr>
            <a:r>
              <a:rPr lang="en-US" dirty="0" smtClean="0"/>
              <a:t> Bias  = 1600V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Gain = Total collected charge (with multiplication on)/ Collected charge (without multiplication)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838200"/>
            <a:ext cx="2423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APD Bulk = 1.4e14cm-3</a:t>
            </a:r>
          </a:p>
          <a:p>
            <a:r>
              <a:rPr lang="en-US" dirty="0" smtClean="0"/>
              <a:t>Junction Depth =  57µm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0"/>
            <a:ext cx="3541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Laser rise time issue</a:t>
            </a:r>
            <a:endParaRPr lang="en-US" sz="3200" dirty="0"/>
          </a:p>
        </p:txBody>
      </p:sp>
      <p:pic>
        <p:nvPicPr>
          <p:cNvPr id="3" name="Picture 2" descr="ETCT-signals-for-diff-locations-1600V-diff-laser-exposure-time-2.png"/>
          <p:cNvPicPr>
            <a:picLocks noChangeAspect="1"/>
          </p:cNvPicPr>
          <p:nvPr/>
        </p:nvPicPr>
        <p:blipFill>
          <a:blip r:embed="rId2"/>
          <a:srcRect l="8000" t="2400" r="12800" b="2400"/>
          <a:stretch>
            <a:fillRect/>
          </a:stretch>
        </p:blipFill>
        <p:spPr>
          <a:xfrm>
            <a:off x="1593692" y="914400"/>
            <a:ext cx="5767518" cy="462177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6800" y="5715000"/>
            <a:ext cx="7548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100 </a:t>
            </a:r>
            <a:r>
              <a:rPr lang="en-US" dirty="0" err="1" smtClean="0"/>
              <a:t>ps</a:t>
            </a:r>
            <a:r>
              <a:rPr lang="en-US" dirty="0" smtClean="0"/>
              <a:t> rise time (total 300ps) laser can contribute to the APD signal evolution</a:t>
            </a:r>
          </a:p>
          <a:p>
            <a:pPr>
              <a:buFontTx/>
              <a:buChar char="-"/>
            </a:pPr>
            <a:r>
              <a:rPr lang="en-US" dirty="0" smtClean="0"/>
              <a:t> New simulations are with 1ps laser rise time (3 </a:t>
            </a:r>
            <a:r>
              <a:rPr lang="en-US" dirty="0" err="1" smtClean="0"/>
              <a:t>ps</a:t>
            </a:r>
            <a:r>
              <a:rPr lang="en-US" dirty="0" smtClean="0"/>
              <a:t> total)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28465" y="3032395"/>
            <a:ext cx="2912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Laser power density (w/cm2)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TCT-signals-for-diff-locations-1600V-diff-laser-exposure-time.png"/>
          <p:cNvPicPr>
            <a:picLocks noChangeAspect="1"/>
          </p:cNvPicPr>
          <p:nvPr/>
        </p:nvPicPr>
        <p:blipFill>
          <a:blip r:embed="rId2"/>
          <a:srcRect l="1600" t="2400" r="12800" b="2400"/>
          <a:stretch>
            <a:fillRect/>
          </a:stretch>
        </p:blipFill>
        <p:spPr>
          <a:xfrm>
            <a:off x="1143000" y="533400"/>
            <a:ext cx="6837582" cy="50696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5400" y="0"/>
            <a:ext cx="6901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Laser rise time effect on signal evolution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715000"/>
            <a:ext cx="74249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 Accumulated laser intensity are slightly different for these two cases</a:t>
            </a:r>
          </a:p>
          <a:p>
            <a:pPr>
              <a:buFontTx/>
              <a:buChar char="-"/>
            </a:pPr>
            <a:r>
              <a:rPr lang="en-US" sz="2000" dirty="0" smtClean="0"/>
              <a:t> Gain curve remains unaffected by laser exposure time</a:t>
            </a:r>
          </a:p>
          <a:p>
            <a:pPr>
              <a:buFontTx/>
              <a:buChar char="-"/>
            </a:pPr>
            <a:r>
              <a:rPr lang="en-US" sz="2000" b="1" dirty="0" smtClean="0">
                <a:solidFill>
                  <a:srgbClr val="FF0000"/>
                </a:solidFill>
              </a:rPr>
              <a:t> Only 1 </a:t>
            </a:r>
            <a:r>
              <a:rPr lang="en-US" sz="2000" b="1" dirty="0" err="1" smtClean="0">
                <a:solidFill>
                  <a:srgbClr val="FF0000"/>
                </a:solidFill>
              </a:rPr>
              <a:t>ps</a:t>
            </a:r>
            <a:r>
              <a:rPr lang="en-US" sz="2000" b="1" dirty="0" smtClean="0">
                <a:solidFill>
                  <a:srgbClr val="FF0000"/>
                </a:solidFill>
              </a:rPr>
              <a:t> results are shown in next few slides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dge-TCT-fir-initial-positions-1600V-1ps-rise-time-2.png"/>
          <p:cNvPicPr>
            <a:picLocks noChangeAspect="1"/>
          </p:cNvPicPr>
          <p:nvPr/>
        </p:nvPicPr>
        <p:blipFill>
          <a:blip r:embed="rId2"/>
          <a:srcRect l="1600" t="2400" r="12800" b="2400"/>
          <a:stretch>
            <a:fillRect/>
          </a:stretch>
        </p:blipFill>
        <p:spPr>
          <a:xfrm>
            <a:off x="884529" y="685800"/>
            <a:ext cx="6811671" cy="50503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044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Signal evolution near front surface </a:t>
            </a:r>
            <a:r>
              <a:rPr lang="en-US" sz="3200" dirty="0" err="1" smtClean="0"/>
              <a:t>edgeTCT</a:t>
            </a:r>
            <a:r>
              <a:rPr lang="en-US" sz="3200" dirty="0" smtClean="0"/>
              <a:t> positions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5867400"/>
            <a:ext cx="4598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 Very slow diffusion component</a:t>
            </a:r>
          </a:p>
          <a:p>
            <a:pPr>
              <a:buFontTx/>
              <a:buChar char="-"/>
            </a:pPr>
            <a:r>
              <a:rPr lang="en-US" sz="2000" dirty="0" smtClean="0"/>
              <a:t> Front side can be removed with impunity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dge-TCT-fir-initial-positions-1600V-1ps-rise-time-2.png"/>
          <p:cNvPicPr>
            <a:picLocks noChangeAspect="1"/>
          </p:cNvPicPr>
          <p:nvPr/>
        </p:nvPicPr>
        <p:blipFill>
          <a:blip r:embed="rId2"/>
          <a:srcRect l="1600" t="2400" r="12800" b="2400"/>
          <a:stretch>
            <a:fillRect/>
          </a:stretch>
        </p:blipFill>
        <p:spPr>
          <a:xfrm>
            <a:off x="914400" y="762001"/>
            <a:ext cx="6988634" cy="5181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044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Signal evolution near front surface </a:t>
            </a:r>
            <a:r>
              <a:rPr lang="en-US" sz="3200" dirty="0" err="1" smtClean="0"/>
              <a:t>edgeTCT</a:t>
            </a:r>
            <a:r>
              <a:rPr lang="en-US" sz="3200" dirty="0" smtClean="0"/>
              <a:t> positions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6150114"/>
            <a:ext cx="4598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 Very slow diffusion component</a:t>
            </a:r>
          </a:p>
          <a:p>
            <a:pPr>
              <a:buFontTx/>
              <a:buChar char="-"/>
            </a:pPr>
            <a:r>
              <a:rPr lang="en-US" sz="2000" dirty="0" smtClean="0"/>
              <a:t> Front side can be removed with impunity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0"/>
            <a:ext cx="8109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Signal evolution for different </a:t>
            </a:r>
            <a:r>
              <a:rPr lang="en-US" sz="3200" dirty="0" err="1" smtClean="0"/>
              <a:t>edgeTCT</a:t>
            </a:r>
            <a:r>
              <a:rPr lang="en-US" sz="3200" dirty="0" smtClean="0"/>
              <a:t> positions</a:t>
            </a:r>
            <a:endParaRPr lang="en-US" sz="3200" dirty="0"/>
          </a:p>
        </p:txBody>
      </p:sp>
      <p:pic>
        <p:nvPicPr>
          <p:cNvPr id="5" name="Picture 4" descr="edge-TCT-for-diff-positions-1600V-1ps-rise-time-3.png"/>
          <p:cNvPicPr>
            <a:picLocks noChangeAspect="1"/>
          </p:cNvPicPr>
          <p:nvPr/>
        </p:nvPicPr>
        <p:blipFill>
          <a:blip r:embed="rId2"/>
          <a:srcRect l="1600" t="2400" r="11200" b="2400"/>
          <a:stretch>
            <a:fillRect/>
          </a:stretch>
        </p:blipFill>
        <p:spPr>
          <a:xfrm>
            <a:off x="914400" y="533400"/>
            <a:ext cx="6781800" cy="49359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5534561"/>
            <a:ext cx="73854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Slow signal for 10-15µm location (diffusion component is significant)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Highest multiplication for 20-25µm laser position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Multiplication decreases for deeper locations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No multiplication after 90µm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0"/>
            <a:ext cx="8109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Signal evolution for different </a:t>
            </a:r>
            <a:r>
              <a:rPr lang="en-US" sz="3200" dirty="0" err="1" smtClean="0"/>
              <a:t>edgeTCT</a:t>
            </a:r>
            <a:r>
              <a:rPr lang="en-US" sz="3200" dirty="0" smtClean="0"/>
              <a:t> positions</a:t>
            </a:r>
            <a:endParaRPr lang="en-US" sz="3200" dirty="0"/>
          </a:p>
        </p:txBody>
      </p:sp>
      <p:pic>
        <p:nvPicPr>
          <p:cNvPr id="5" name="Picture 4" descr="edge-TCT-for-diff-positions-1600V-1ps-rise-time-3.png"/>
          <p:cNvPicPr>
            <a:picLocks noChangeAspect="1"/>
          </p:cNvPicPr>
          <p:nvPr/>
        </p:nvPicPr>
        <p:blipFill>
          <a:blip r:embed="rId2"/>
          <a:srcRect l="1600" t="2400" r="12800" b="2400"/>
          <a:stretch>
            <a:fillRect/>
          </a:stretch>
        </p:blipFill>
        <p:spPr>
          <a:xfrm>
            <a:off x="1143000" y="762000"/>
            <a:ext cx="6629400" cy="49152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5791200"/>
            <a:ext cx="38661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2ns time window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electron/Hole drift components ?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EdgeTCT</a:t>
            </a:r>
            <a:r>
              <a:rPr lang="en-US" sz="3200" dirty="0" smtClean="0"/>
              <a:t> gain for APD</a:t>
            </a:r>
            <a:endParaRPr lang="en-US" sz="3200" dirty="0"/>
          </a:p>
        </p:txBody>
      </p:sp>
      <p:pic>
        <p:nvPicPr>
          <p:cNvPr id="3" name="Picture 2" descr="eTCT-gain-variation-for-diff-laser-locations-1600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609600"/>
            <a:ext cx="6172200" cy="47694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5486400"/>
            <a:ext cx="60294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Gain variation </a:t>
            </a:r>
            <a:r>
              <a:rPr lang="en-US" sz="2000" dirty="0" err="1" smtClean="0">
                <a:solidFill>
                  <a:srgbClr val="FF0000"/>
                </a:solidFill>
              </a:rPr>
              <a:t>vs</a:t>
            </a:r>
            <a:r>
              <a:rPr lang="en-US" sz="2000" dirty="0" smtClean="0">
                <a:solidFill>
                  <a:srgbClr val="FF0000"/>
                </a:solidFill>
              </a:rPr>
              <a:t> laser depth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eTCT</a:t>
            </a:r>
            <a:r>
              <a:rPr lang="en-US" sz="2000" dirty="0" smtClean="0">
                <a:solidFill>
                  <a:srgbClr val="FF0000"/>
                </a:solidFill>
              </a:rPr>
              <a:t> profile for APD is very different from usual diodes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Depend on drift and diffusion components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Depends on multiplication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302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RanjitPC</dc:creator>
  <cp:lastModifiedBy>Kirk T McDonald</cp:lastModifiedBy>
  <cp:revision>12</cp:revision>
  <dcterms:created xsi:type="dcterms:W3CDTF">2015-12-15T10:47:07Z</dcterms:created>
  <dcterms:modified xsi:type="dcterms:W3CDTF">2016-03-31T05:59:21Z</dcterms:modified>
</cp:coreProperties>
</file>