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8" r:id="rId3"/>
    <p:sldId id="276" r:id="rId4"/>
    <p:sldId id="290" r:id="rId5"/>
    <p:sldId id="291" r:id="rId6"/>
    <p:sldId id="277" r:id="rId7"/>
    <p:sldId id="274" r:id="rId8"/>
    <p:sldId id="275" r:id="rId9"/>
    <p:sldId id="278" r:id="rId10"/>
    <p:sldId id="288" r:id="rId11"/>
    <p:sldId id="289" r:id="rId12"/>
    <p:sldId id="284" r:id="rId13"/>
    <p:sldId id="28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6" autoAdjust="0"/>
    <p:restoredTop sz="94660"/>
  </p:normalViewPr>
  <p:slideViewPr>
    <p:cSldViewPr>
      <p:cViewPr varScale="1">
        <p:scale>
          <a:sx n="99" d="100"/>
          <a:sy n="99" d="100"/>
        </p:scale>
        <p:origin x="10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2262-D3DD-481A-BE6A-4E0E4027A9C7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2262-D3DD-481A-BE6A-4E0E4027A9C7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2262-D3DD-481A-BE6A-4E0E4027A9C7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2262-D3DD-481A-BE6A-4E0E4027A9C7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2262-D3DD-481A-BE6A-4E0E4027A9C7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2262-D3DD-481A-BE6A-4E0E4027A9C7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2262-D3DD-481A-BE6A-4E0E4027A9C7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2262-D3DD-481A-BE6A-4E0E4027A9C7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2262-D3DD-481A-BE6A-4E0E4027A9C7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2262-D3DD-481A-BE6A-4E0E4027A9C7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2262-D3DD-481A-BE6A-4E0E4027A9C7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22262-D3DD-481A-BE6A-4E0E4027A9C7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1C8EB-7D40-401B-BBEC-3791C08D8A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057400"/>
            <a:ext cx="9144000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Ranjeet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Dalal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Delhi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Uni.</a:t>
            </a:r>
          </a:p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30-1-2016 Meeting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0"/>
            <a:ext cx="7592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 smtClean="0"/>
              <a:t>Leakage current for different carrier life time</a:t>
            </a:r>
            <a:endParaRPr lang="en-IN" sz="3200" dirty="0"/>
          </a:p>
        </p:txBody>
      </p:sp>
      <p:pic>
        <p:nvPicPr>
          <p:cNvPr id="5" name="Picture 4" descr="Leakage-current-293K-life-time-var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762000"/>
            <a:ext cx="6324600" cy="47434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57600" y="2286000"/>
            <a:ext cx="70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253 K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0"/>
            <a:ext cx="7592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 smtClean="0"/>
              <a:t>Leakage current for different carrier life time</a:t>
            </a:r>
            <a:endParaRPr lang="en-IN" sz="3200" dirty="0"/>
          </a:p>
        </p:txBody>
      </p:sp>
      <p:pic>
        <p:nvPicPr>
          <p:cNvPr id="5" name="Picture 4" descr="Leakage-current-293K-life-time-var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762000"/>
            <a:ext cx="6324600" cy="47434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57600" y="2286000"/>
            <a:ext cx="70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253 K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Infrared-Front TCT for 260 µm thick APD Junction  56.9 µm 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123756" y="5791200"/>
            <a:ext cx="4438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Strong radiation effect is anticipated for CCE</a:t>
            </a:r>
            <a:endParaRPr lang="en-US" dirty="0"/>
          </a:p>
        </p:txBody>
      </p:sp>
      <p:pic>
        <p:nvPicPr>
          <p:cNvPr id="8" name="Picture 7" descr="Transient-for-diff-fluence-1750V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143000"/>
            <a:ext cx="60960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Infrared-Front TCT for 260 µm thick APD Junction  56.9 µm 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123756" y="5791200"/>
            <a:ext cx="4438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Strong radiation effect is anticipated for CCE</a:t>
            </a:r>
            <a:endParaRPr lang="en-US" dirty="0"/>
          </a:p>
        </p:txBody>
      </p:sp>
      <p:pic>
        <p:nvPicPr>
          <p:cNvPr id="8" name="Picture 7" descr="Transient-for-diff-fluence-1750V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143000"/>
            <a:ext cx="5791200" cy="4343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ain-vs-fluence.jpg"/>
          <p:cNvPicPr>
            <a:picLocks noChangeAspect="1"/>
          </p:cNvPicPr>
          <p:nvPr/>
        </p:nvPicPr>
        <p:blipFill>
          <a:blip r:embed="rId2"/>
          <a:srcRect l="2958" t="3800" r="5916" b="760"/>
          <a:stretch>
            <a:fillRect/>
          </a:stretch>
        </p:blipFill>
        <p:spPr>
          <a:xfrm>
            <a:off x="0" y="1371600"/>
            <a:ext cx="4710649" cy="3200400"/>
          </a:xfrm>
          <a:prstGeom prst="rect">
            <a:avLst/>
          </a:prstGeom>
        </p:spPr>
      </p:pic>
      <p:pic>
        <p:nvPicPr>
          <p:cNvPr id="5" name="Picture 4" descr="Gain-vs-fluence-1.jpg"/>
          <p:cNvPicPr>
            <a:picLocks noChangeAspect="1"/>
          </p:cNvPicPr>
          <p:nvPr/>
        </p:nvPicPr>
        <p:blipFill>
          <a:blip r:embed="rId3"/>
          <a:srcRect l="2465" t="3800" r="6409" b="760"/>
          <a:stretch>
            <a:fillRect/>
          </a:stretch>
        </p:blipFill>
        <p:spPr>
          <a:xfrm>
            <a:off x="4648200" y="1396030"/>
            <a:ext cx="4495800" cy="317597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33600" y="0"/>
            <a:ext cx="43442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 smtClean="0"/>
              <a:t>Gain </a:t>
            </a:r>
            <a:r>
              <a:rPr lang="en-IN" sz="3200" dirty="0" err="1" smtClean="0"/>
              <a:t>vs</a:t>
            </a:r>
            <a:r>
              <a:rPr lang="en-IN" sz="3200" dirty="0" smtClean="0"/>
              <a:t> </a:t>
            </a:r>
            <a:r>
              <a:rPr lang="en-IN" sz="3200" dirty="0" err="1" smtClean="0"/>
              <a:t>Fluence</a:t>
            </a:r>
            <a:r>
              <a:rPr lang="en-IN" sz="3200" dirty="0" smtClean="0"/>
              <a:t> (n</a:t>
            </a:r>
            <a:r>
              <a:rPr lang="en-IN" sz="3200" baseline="-25000" dirty="0" smtClean="0"/>
              <a:t>eq</a:t>
            </a:r>
            <a:r>
              <a:rPr lang="en-IN" sz="3200" dirty="0" smtClean="0"/>
              <a:t>cm</a:t>
            </a:r>
            <a:r>
              <a:rPr lang="en-IN" sz="3200" baseline="30000" dirty="0" smtClean="0"/>
              <a:t>-2</a:t>
            </a:r>
            <a:r>
              <a:rPr lang="en-IN" sz="3200" dirty="0" smtClean="0"/>
              <a:t>)</a:t>
            </a:r>
            <a:endParaRPr lang="en-IN" sz="3200" dirty="0"/>
          </a:p>
        </p:txBody>
      </p:sp>
      <p:sp>
        <p:nvSpPr>
          <p:cNvPr id="7" name="Rectangle 6"/>
          <p:cNvSpPr/>
          <p:nvPr/>
        </p:nvSpPr>
        <p:spPr>
          <a:xfrm>
            <a:off x="762000" y="5105400"/>
            <a:ext cx="815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Gain at a given bias is defined with respected to the integrated signal of the same bias with no impact ionization.  </a:t>
            </a:r>
          </a:p>
          <a:p>
            <a:r>
              <a:rPr lang="en-US" dirty="0" smtClean="0"/>
              <a:t> Gain = Integrated charges with Impact Ionization/ Integrated Signal with no impact ionization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field-1750V-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685800"/>
            <a:ext cx="7315200" cy="5486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71600" y="0"/>
            <a:ext cx="49389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 smtClean="0"/>
              <a:t>E field variation with </a:t>
            </a:r>
            <a:r>
              <a:rPr lang="en-IN" sz="3200" dirty="0" err="1" smtClean="0"/>
              <a:t>fluence</a:t>
            </a:r>
            <a:endParaRPr lang="en-IN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6248400"/>
            <a:ext cx="68538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IN" dirty="0" smtClean="0"/>
              <a:t>Thinner APD (~150 micron thick) may be more radiation hard ???</a:t>
            </a:r>
          </a:p>
          <a:p>
            <a:pPr>
              <a:buFontTx/>
              <a:buChar char="-"/>
            </a:pPr>
            <a:r>
              <a:rPr lang="en-IN" dirty="0" smtClean="0"/>
              <a:t> There will be no space for backside extension for field after irradiation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Backup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Irradiation model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762000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Radiation damage simulations are carried out using already published and tested two trap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model (R. </a:t>
            </a:r>
            <a:r>
              <a:rPr lang="en-US" dirty="0" err="1" smtClean="0">
                <a:solidFill>
                  <a:srgbClr val="FF0000"/>
                </a:solidFill>
              </a:rPr>
              <a:t>Dalal</a:t>
            </a:r>
            <a:r>
              <a:rPr lang="en-US" dirty="0" smtClean="0">
                <a:solidFill>
                  <a:srgbClr val="FF0000"/>
                </a:solidFill>
              </a:rPr>
              <a:t> et al., Vertex-2014 and LGAD paper, NIM 2016)</a:t>
            </a:r>
          </a:p>
          <a:p>
            <a:pPr lvl="1">
              <a:buFontTx/>
              <a:buChar char="-"/>
            </a:pPr>
            <a:r>
              <a:rPr lang="en-US" dirty="0" smtClean="0"/>
              <a:t> It was developed during HPK campaign for proton irradiation</a:t>
            </a:r>
          </a:p>
          <a:p>
            <a:pPr lvl="1">
              <a:buFontTx/>
              <a:buChar char="-"/>
            </a:pPr>
            <a:r>
              <a:rPr lang="en-US" dirty="0" smtClean="0"/>
              <a:t> It creates correct amount of leakage current, full depletion voltage (or CV), double peak</a:t>
            </a:r>
          </a:p>
          <a:p>
            <a:pPr lvl="1"/>
            <a:r>
              <a:rPr lang="en-US" dirty="0" smtClean="0"/>
              <a:t>  electric field profile and CCE for </a:t>
            </a:r>
            <a:r>
              <a:rPr lang="en-US" dirty="0" err="1" smtClean="0"/>
              <a:t>fluence</a:t>
            </a:r>
            <a:r>
              <a:rPr lang="en-US" dirty="0" smtClean="0"/>
              <a:t> at least up to 2e15 n</a:t>
            </a:r>
            <a:r>
              <a:rPr lang="en-US" baseline="-25000" dirty="0" smtClean="0"/>
              <a:t>eq</a:t>
            </a:r>
            <a:r>
              <a:rPr lang="en-US" dirty="0" smtClean="0"/>
              <a:t>cm</a:t>
            </a:r>
            <a:r>
              <a:rPr lang="en-US" baseline="30000" dirty="0" smtClean="0"/>
              <a:t>-2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 acceptor removal term have been used in these simulations</a:t>
            </a:r>
          </a:p>
          <a:p>
            <a:pPr>
              <a:buFontTx/>
              <a:buChar char="-"/>
            </a:pPr>
            <a:r>
              <a:rPr lang="en-US" dirty="0" smtClean="0"/>
              <a:t> Simulations are carried out at 253K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43000" y="3276600"/>
          <a:ext cx="5867400" cy="2209800"/>
        </p:xfrm>
        <a:graphic>
          <a:graphicData uri="http://schemas.openxmlformats.org/drawingml/2006/table">
            <a:tbl>
              <a:tblPr/>
              <a:tblGrid>
                <a:gridCol w="650174"/>
                <a:gridCol w="1006000"/>
                <a:gridCol w="1325498"/>
                <a:gridCol w="831813"/>
                <a:gridCol w="1004136"/>
                <a:gridCol w="1049779"/>
              </a:tblGrid>
              <a:tr h="9047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20970" algn="r"/>
                        </a:tabLs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20970" algn="r"/>
                        </a:tabLs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Trap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20970" algn="r"/>
                        </a:tabLs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Energy Level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20970" algn="r"/>
                        </a:tabLst>
                      </a:pPr>
                      <a:r>
                        <a:rPr lang="en-US" sz="1800" dirty="0" err="1">
                          <a:latin typeface="Times New Roman"/>
                          <a:ea typeface="Times New Roman"/>
                        </a:rPr>
                        <a:t>g</a:t>
                      </a:r>
                      <a:r>
                        <a:rPr lang="en-US" sz="1800" baseline="-25000" dirty="0" err="1">
                          <a:latin typeface="Times New Roman"/>
                          <a:ea typeface="Times New Roman"/>
                        </a:rPr>
                        <a:t>int</a:t>
                      </a: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 (cm</a:t>
                      </a:r>
                      <a:r>
                        <a:rPr lang="en-US" sz="1800" baseline="30000" dirty="0">
                          <a:latin typeface="Times New Roman"/>
                          <a:ea typeface="Times New Roman"/>
                        </a:rPr>
                        <a:t>-1</a:t>
                      </a: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20970" algn="r"/>
                        </a:tabLst>
                      </a:pPr>
                      <a:r>
                        <a:rPr lang="en-US" sz="1800" dirty="0" err="1">
                          <a:latin typeface="Times New Roman"/>
                          <a:ea typeface="Times New Roman"/>
                        </a:rPr>
                        <a:t>σ</a:t>
                      </a:r>
                      <a:r>
                        <a:rPr lang="en-US" sz="1800" baseline="-25000" dirty="0" err="1">
                          <a:latin typeface="Times New Roman"/>
                          <a:ea typeface="Times New Roman"/>
                        </a:rPr>
                        <a:t>e</a:t>
                      </a: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 (cm</a:t>
                      </a:r>
                      <a:r>
                        <a:rPr lang="en-US" sz="1800" baseline="30000" dirty="0">
                          <a:latin typeface="Times New Roman"/>
                          <a:ea typeface="Times New Roman"/>
                        </a:rPr>
                        <a:t>-2</a:t>
                      </a: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20970" algn="r"/>
                        </a:tabLs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σ</a:t>
                      </a:r>
                      <a:r>
                        <a:rPr lang="en-US" sz="1800" baseline="-25000">
                          <a:latin typeface="Times New Roman"/>
                          <a:ea typeface="Times New Roman"/>
                        </a:rPr>
                        <a:t>h</a:t>
                      </a:r>
                      <a:r>
                        <a:rPr lang="en-US" sz="1800">
                          <a:latin typeface="Times New Roman"/>
                          <a:ea typeface="Times New Roman"/>
                        </a:rPr>
                        <a:t>(cm</a:t>
                      </a:r>
                      <a:r>
                        <a:rPr lang="en-US" sz="1800" baseline="30000">
                          <a:latin typeface="Times New Roman"/>
                          <a:ea typeface="Times New Roman"/>
                        </a:rPr>
                        <a:t>-2</a:t>
                      </a:r>
                      <a:r>
                        <a:rPr lang="en-US" sz="180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1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20970" algn="r"/>
                        </a:tabLs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20970" algn="r"/>
                        </a:tabLs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Acceptor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20970" algn="r"/>
                        </a:tabLs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E</a:t>
                      </a:r>
                      <a:r>
                        <a:rPr lang="en-US" sz="1800" i="1" baseline="-25000"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en-US" sz="1800">
                          <a:latin typeface="Times New Roman"/>
                          <a:ea typeface="Times New Roman"/>
                        </a:rPr>
                        <a:t>-0.51eV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20970" algn="r"/>
                        </a:tabLs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20970" algn="r"/>
                        </a:tabLs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2x10</a:t>
                      </a:r>
                      <a:r>
                        <a:rPr lang="en-US" sz="1800" baseline="30000">
                          <a:latin typeface="Times New Roman"/>
                          <a:ea typeface="Times New Roman"/>
                        </a:rPr>
                        <a:t>-14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20970" algn="r"/>
                        </a:tabLs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3.8x10</a:t>
                      </a:r>
                      <a:r>
                        <a:rPr lang="en-US" sz="1800" baseline="30000" dirty="0" smtClean="0">
                          <a:latin typeface="Times New Roman"/>
                          <a:ea typeface="Times New Roman"/>
                        </a:rPr>
                        <a:t>-14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8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20970" algn="r"/>
                        </a:tabLs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20970" algn="r"/>
                        </a:tabLs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Donor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20970" algn="r"/>
                        </a:tabLs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E</a:t>
                      </a:r>
                      <a:r>
                        <a:rPr lang="en-US" sz="1800" i="1" baseline="-25000">
                          <a:latin typeface="Times New Roman"/>
                          <a:ea typeface="Times New Roman"/>
                        </a:rPr>
                        <a:t>v</a:t>
                      </a:r>
                      <a:r>
                        <a:rPr lang="en-US" sz="1800">
                          <a:latin typeface="Times New Roman"/>
                          <a:ea typeface="Times New Roman"/>
                        </a:rPr>
                        <a:t>+0.48eV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20970" algn="r"/>
                        </a:tabLs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20970" algn="r"/>
                        </a:tabLs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2x10</a:t>
                      </a:r>
                      <a:r>
                        <a:rPr lang="en-US" sz="1800" baseline="30000">
                          <a:latin typeface="Times New Roman"/>
                          <a:ea typeface="Times New Roman"/>
                        </a:rPr>
                        <a:t>-15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220970" algn="r"/>
                        </a:tabLs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2x10</a:t>
                      </a:r>
                      <a:r>
                        <a:rPr lang="en-US" sz="1800" baseline="30000" dirty="0">
                          <a:latin typeface="Times New Roman"/>
                          <a:ea typeface="Times New Roman"/>
                        </a:rPr>
                        <a:t>-15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5726668"/>
            <a:ext cx="6138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Parameter table for two trap model used in present simulations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3/12/2015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3421-2B82-4225-893B-49F2BA60B91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Infrared-Front TCT for 260 µm thick APD Junction  56.9 µm 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123756" y="5791200"/>
            <a:ext cx="4438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Strong radiation effect is anticipated for CCE</a:t>
            </a:r>
            <a:endParaRPr lang="en-US" dirty="0"/>
          </a:p>
        </p:txBody>
      </p:sp>
      <p:pic>
        <p:nvPicPr>
          <p:cNvPr id="8" name="Picture 7" descr="Transient-for-diff-fluence-1750V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143000"/>
            <a:ext cx="5791200" cy="4343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0"/>
            <a:ext cx="7592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 smtClean="0"/>
              <a:t>Leakage current for different carrier life time</a:t>
            </a:r>
            <a:endParaRPr lang="en-IN" sz="3200" dirty="0"/>
          </a:p>
        </p:txBody>
      </p:sp>
      <p:pic>
        <p:nvPicPr>
          <p:cNvPr id="5" name="Picture 4" descr="Leakage-current-293K-life-time-var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762000"/>
            <a:ext cx="6324600" cy="47434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57600" y="2286000"/>
            <a:ext cx="70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293 K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294</Words>
  <Application>Microsoft Office PowerPoint</Application>
  <PresentationFormat>On-screen Show (4:3)</PresentationFormat>
  <Paragraphs>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Backup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RanjitPC</dc:creator>
  <cp:lastModifiedBy>Kirk T McDonald</cp:lastModifiedBy>
  <cp:revision>15</cp:revision>
  <dcterms:created xsi:type="dcterms:W3CDTF">2015-12-15T10:47:07Z</dcterms:created>
  <dcterms:modified xsi:type="dcterms:W3CDTF">2016-11-30T18:25:48Z</dcterms:modified>
</cp:coreProperties>
</file>